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7"/>
  </p:notesMasterIdLst>
  <p:sldIdLst>
    <p:sldId id="256" r:id="rId2"/>
    <p:sldId id="278" r:id="rId3"/>
    <p:sldId id="261" r:id="rId4"/>
    <p:sldId id="279" r:id="rId5"/>
    <p:sldId id="264" r:id="rId6"/>
    <p:sldId id="281" r:id="rId7"/>
    <p:sldId id="293" r:id="rId8"/>
    <p:sldId id="294" r:id="rId9"/>
    <p:sldId id="277" r:id="rId10"/>
    <p:sldId id="285" r:id="rId11"/>
    <p:sldId id="284" r:id="rId12"/>
    <p:sldId id="266" r:id="rId13"/>
    <p:sldId id="268" r:id="rId14"/>
    <p:sldId id="269" r:id="rId15"/>
    <p:sldId id="288" r:id="rId16"/>
    <p:sldId id="270" r:id="rId17"/>
    <p:sldId id="274" r:id="rId18"/>
    <p:sldId id="271" r:id="rId19"/>
    <p:sldId id="289" r:id="rId20"/>
    <p:sldId id="280" r:id="rId21"/>
    <p:sldId id="276" r:id="rId22"/>
    <p:sldId id="286" r:id="rId23"/>
    <p:sldId id="290" r:id="rId24"/>
    <p:sldId id="291" r:id="rId25"/>
    <p:sldId id="28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8.png"/><Relationship Id="rId5" Type="http://schemas.openxmlformats.org/officeDocument/2006/relationships/slide" Target="slide15.xml"/><Relationship Id="rId10" Type="http://schemas.openxmlformats.org/officeDocument/2006/relationships/image" Target="../media/image23.png"/><Relationship Id="rId4" Type="http://schemas.openxmlformats.org/officeDocument/2006/relationships/image" Target="../media/image18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5.xml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6.jpe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" Target="slide15.xml"/><Relationship Id="rId7" Type="http://schemas.openxmlformats.org/officeDocument/2006/relationships/image" Target="../media/image3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23.xml"/><Relationship Id="rId18" Type="http://schemas.openxmlformats.org/officeDocument/2006/relationships/image" Target="../media/image34.jpeg"/><Relationship Id="rId3" Type="http://schemas.openxmlformats.org/officeDocument/2006/relationships/slide" Target="slide4.xml"/><Relationship Id="rId21" Type="http://schemas.openxmlformats.org/officeDocument/2006/relationships/slide" Target="slide17.xml"/><Relationship Id="rId7" Type="http://schemas.openxmlformats.org/officeDocument/2006/relationships/slide" Target="slide9.xml"/><Relationship Id="rId12" Type="http://schemas.openxmlformats.org/officeDocument/2006/relationships/image" Target="../media/image31.jpeg"/><Relationship Id="rId17" Type="http://schemas.openxmlformats.org/officeDocument/2006/relationships/slide" Target="slide20.xml"/><Relationship Id="rId2" Type="http://schemas.openxmlformats.org/officeDocument/2006/relationships/slide" Target="slide3.xml"/><Relationship Id="rId16" Type="http://schemas.openxmlformats.org/officeDocument/2006/relationships/image" Target="../media/image33.jpg"/><Relationship Id="rId20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6.xml"/><Relationship Id="rId5" Type="http://schemas.openxmlformats.org/officeDocument/2006/relationships/slide" Target="slide6.xml"/><Relationship Id="rId15" Type="http://schemas.openxmlformats.org/officeDocument/2006/relationships/slide" Target="slide19.xml"/><Relationship Id="rId10" Type="http://schemas.openxmlformats.org/officeDocument/2006/relationships/slide" Target="slide12.xml"/><Relationship Id="rId19" Type="http://schemas.openxmlformats.org/officeDocument/2006/relationships/slide" Target="slide18.xml"/><Relationship Id="rId4" Type="http://schemas.openxmlformats.org/officeDocument/2006/relationships/slide" Target="slide5.xml"/><Relationship Id="rId9" Type="http://schemas.openxmlformats.org/officeDocument/2006/relationships/slide" Target="slide11.xml"/><Relationship Id="rId14" Type="http://schemas.openxmlformats.org/officeDocument/2006/relationships/image" Target="../media/image32.jpeg"/><Relationship Id="rId22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7" Type="http://schemas.openxmlformats.org/officeDocument/2006/relationships/image" Target="../media/image60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0.png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7" Type="http://schemas.openxmlformats.org/officeDocument/2006/relationships/image" Target="../media/image18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491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6.jpeg"/><Relationship Id="rId4" Type="http://schemas.openxmlformats.org/officeDocument/2006/relationships/slide" Target="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slide" Target="slide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delaymovie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hyperlink" Target="delaymovie_mp4.mp4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delaymovie_pyrag_mp4.mp4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hyperlink" Target="delaymovie_pyrag_avi.avi" TargetMode="External"/><Relationship Id="rId5" Type="http://schemas.openxmlformats.org/officeDocument/2006/relationships/image" Target="../media/image6.jpeg"/><Relationship Id="rId4" Type="http://schemas.openxmlformats.org/officeDocument/2006/relationships/slide" Target="slide15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9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700808"/>
            <a:ext cx="8640960" cy="2592288"/>
          </a:xfrm>
        </p:spPr>
        <p:txBody>
          <a:bodyPr>
            <a:noAutofit/>
          </a:bodyPr>
          <a:lstStyle/>
          <a:p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Manipulating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Properties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a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Degenerate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Parametric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Amplifier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,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8640960" cy="1596008"/>
          </a:xfrm>
        </p:spPr>
        <p:txBody>
          <a:bodyPr>
            <a:noAutofit/>
          </a:bodyPr>
          <a:lstStyle/>
          <a:p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6330806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260000" cy="126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76" y="260648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sz="2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14:m>
                  <m:oMath xmlns:m="http://schemas.openxmlformats.org/officeDocument/2006/math">
                    <m:r>
                      <a:rPr lang="hu-HU" sz="2200" b="0" i="0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 </m:t>
                    </m:r>
                    <m:sSub>
                      <m:sSub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22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22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22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22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22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22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2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2200" b="0" i="0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8712967" cy="1152129"/>
              </a:xfrm>
              <a:blipFill rotWithShape="1">
                <a:blip r:embed="rId2"/>
                <a:stretch>
                  <a:fillRect l="-1049" t="-8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4416000" cy="33120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368"/>
            <a:ext cx="4416000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3075677"/>
                <a:ext cx="3555160" cy="353701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3068960"/>
                <a:ext cx="3600400" cy="34563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392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behaviours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off-resonant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well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sz="2400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sz="24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553720" lvl="2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553720" lvl="2" algn="just"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wider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365104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8" r="5557" b="2"/>
          <a:stretch/>
        </p:blipFill>
        <p:spPr>
          <a:xfrm>
            <a:off x="6163527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7"/>
          <a:stretch/>
        </p:blipFill>
        <p:spPr>
          <a:xfrm>
            <a:off x="3207524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5479" r="5558"/>
          <a:stretch/>
        </p:blipFill>
        <p:spPr>
          <a:xfrm>
            <a:off x="251520" y="4869160"/>
            <a:ext cx="2728953" cy="180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9" r="5868"/>
          <a:stretch/>
        </p:blipFill>
        <p:spPr>
          <a:xfrm>
            <a:off x="539552" y="2800792"/>
            <a:ext cx="5688632" cy="379656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2" r="5532"/>
          <a:stretch/>
        </p:blipFill>
        <p:spPr>
          <a:xfrm>
            <a:off x="3851920" y="3212976"/>
            <a:ext cx="5112568" cy="3363650"/>
          </a:xfrm>
          <a:prstGeom prst="rect">
            <a:avLst/>
          </a:prstGeom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−0.05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3" r="6540"/>
          <a:stretch/>
        </p:blipFill>
        <p:spPr>
          <a:xfrm>
            <a:off x="323528" y="2982071"/>
            <a:ext cx="5184576" cy="3429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6097" y="2924944"/>
                <a:ext cx="3600399" cy="3312368"/>
              </a:xfrm>
              <a:blipFill rotWithShape="1">
                <a:blip r:embed="rId3"/>
                <a:stretch>
                  <a:fillRect l="-2712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453336"/>
            <a:ext cx="36599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5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59" y="2132856"/>
                <a:ext cx="5596339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634" t="-5263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Egyenes összekötő 12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251520" y="6453336"/>
            <a:ext cx="5044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cxnSp>
        <p:nvCxnSpPr>
          <p:cNvPr id="18" name="Egyenes összekötő 17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40960" cy="42609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6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63" name="Felhő 62"/>
          <p:cNvSpPr/>
          <p:nvPr/>
        </p:nvSpPr>
        <p:spPr>
          <a:xfrm>
            <a:off x="1212921" y="3212976"/>
            <a:ext cx="1654605" cy="504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elhő 64"/>
          <p:cNvSpPr/>
          <p:nvPr/>
        </p:nvSpPr>
        <p:spPr>
          <a:xfrm flipV="1">
            <a:off x="2221033" y="2636912"/>
            <a:ext cx="90023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elhő 65"/>
          <p:cNvSpPr/>
          <p:nvPr/>
        </p:nvSpPr>
        <p:spPr>
          <a:xfrm flipH="1">
            <a:off x="885103" y="2708920"/>
            <a:ext cx="975889" cy="57600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Egyenes összekötő nyíllal 66"/>
          <p:cNvCxnSpPr>
            <a:endCxn id="63" idx="3"/>
          </p:cNvCxnSpPr>
          <p:nvPr/>
        </p:nvCxnSpPr>
        <p:spPr>
          <a:xfrm flipH="1">
            <a:off x="2040224" y="2904682"/>
            <a:ext cx="108802" cy="337111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gyenes összekötő nyíllal 67"/>
          <p:cNvCxnSpPr/>
          <p:nvPr/>
        </p:nvCxnSpPr>
        <p:spPr>
          <a:xfrm>
            <a:off x="2246330" y="2348880"/>
            <a:ext cx="212411" cy="360040"/>
          </a:xfrm>
          <a:prstGeom prst="straightConnector1">
            <a:avLst/>
          </a:prstGeom>
          <a:ln w="28575" cap="rnd">
            <a:solidFill>
              <a:schemeClr val="bg2">
                <a:lumMod val="50000"/>
              </a:schemeClr>
            </a:solidFill>
            <a:bevel/>
            <a:headEnd type="oval" w="med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gyenes összekötő nyíllal 68"/>
          <p:cNvCxnSpPr>
            <a:endCxn id="66" idx="3"/>
          </p:cNvCxnSpPr>
          <p:nvPr/>
        </p:nvCxnSpPr>
        <p:spPr>
          <a:xfrm flipH="1">
            <a:off x="1373047" y="2406881"/>
            <a:ext cx="1" cy="33497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églalap 69"/>
          <p:cNvSpPr/>
          <p:nvPr/>
        </p:nvSpPr>
        <p:spPr>
          <a:xfrm>
            <a:off x="2221033" y="2678690"/>
            <a:ext cx="91080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without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[1]</a:t>
            </a:r>
            <a:endParaRPr lang="hu-HU" sz="1300" b="1" baseline="4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1" name="Téglalap 70"/>
          <p:cNvSpPr/>
          <p:nvPr/>
        </p:nvSpPr>
        <p:spPr>
          <a:xfrm>
            <a:off x="1284929" y="3284984"/>
            <a:ext cx="153015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delayed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72" name="Téglalap 71"/>
          <p:cNvSpPr/>
          <p:nvPr/>
        </p:nvSpPr>
        <p:spPr>
          <a:xfrm>
            <a:off x="885104" y="2738924"/>
            <a:ext cx="9758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300" b="1" dirty="0" err="1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w</a:t>
            </a:r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ith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BS</a:t>
            </a:r>
            <a:endParaRPr lang="hu-HU" sz="1300" b="1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300" b="1" dirty="0" err="1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feedback</a:t>
            </a:r>
            <a:r>
              <a:rPr lang="hu-HU" sz="1300" b="1" baseline="40000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[2]</a:t>
            </a:r>
            <a:r>
              <a:rPr lang="hu-HU" sz="1300" b="1" dirty="0" smtClean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rPr>
              <a:t> </a:t>
            </a:r>
            <a:endParaRPr lang="hu-HU" sz="1300" b="1" baseline="20000" dirty="0">
              <a:solidFill>
                <a:schemeClr val="bg2">
                  <a:lumMod val="50000"/>
                </a:schemeClr>
              </a:solidFill>
              <a:latin typeface="Centaur" panose="02030504050205020304" pitchFamily="18" charset="0"/>
            </a:endParaRPr>
          </a:p>
        </p:txBody>
      </p:sp>
      <p:sp>
        <p:nvSpPr>
          <p:cNvPr id="16" name="Téglalap 15"/>
          <p:cNvSpPr/>
          <p:nvPr/>
        </p:nvSpPr>
        <p:spPr>
          <a:xfrm>
            <a:off x="293456" y="6453336"/>
            <a:ext cx="48677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4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50" b="1" dirty="0"/>
          </a:p>
        </p:txBody>
      </p:sp>
      <p:cxnSp>
        <p:nvCxnSpPr>
          <p:cNvPr id="17" name="Egyenes összekötő 16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/>
          <p:cNvGrpSpPr>
            <a:grpSpLocks noChangeAspect="1"/>
          </p:cNvGrpSpPr>
          <p:nvPr/>
        </p:nvGrpSpPr>
        <p:grpSpPr>
          <a:xfrm>
            <a:off x="487653" y="4113368"/>
            <a:ext cx="8188803" cy="2628000"/>
            <a:chOff x="-185927" y="44624"/>
            <a:chExt cx="8975029" cy="2880320"/>
          </a:xfrm>
        </p:grpSpPr>
        <p:pic>
          <p:nvPicPr>
            <p:cNvPr id="7" name="Kép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62" r="1847" b="3650"/>
            <a:stretch/>
          </p:blipFill>
          <p:spPr>
            <a:xfrm>
              <a:off x="-185927" y="44624"/>
              <a:ext cx="8975029" cy="2880320"/>
            </a:xfrm>
            <a:prstGeom prst="rect">
              <a:avLst/>
            </a:prstGeom>
          </p:spPr>
        </p:pic>
        <p:sp>
          <p:nvSpPr>
            <p:cNvPr id="8" name="Téglalap 7"/>
            <p:cNvSpPr/>
            <p:nvPr/>
          </p:nvSpPr>
          <p:spPr>
            <a:xfrm>
              <a:off x="971600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églalap 14"/>
            <p:cNvSpPr/>
            <p:nvPr/>
          </p:nvSpPr>
          <p:spPr>
            <a:xfrm>
              <a:off x="5580112" y="44624"/>
              <a:ext cx="2520280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artalom helye 2"/>
          <p:cNvSpPr txBox="1">
            <a:spLocks/>
          </p:cNvSpPr>
          <p:nvPr/>
        </p:nvSpPr>
        <p:spPr>
          <a:xfrm>
            <a:off x="251520" y="1844824"/>
            <a:ext cx="6768752" cy="489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1916832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636912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05064"/>
                <a:ext cx="3794523" cy="5760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005064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églalap 7"/>
          <p:cNvSpPr/>
          <p:nvPr/>
        </p:nvSpPr>
        <p:spPr>
          <a:xfrm>
            <a:off x="323528" y="6453336"/>
            <a:ext cx="18453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5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églalap 16"/>
          <p:cNvSpPr/>
          <p:nvPr/>
        </p:nvSpPr>
        <p:spPr>
          <a:xfrm>
            <a:off x="323528" y="6451281"/>
            <a:ext cx="184537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4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5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400" baseline="44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[1]</a:t>
            </a:r>
            <a:endParaRPr lang="en-NZ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5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églalap 7"/>
          <p:cNvSpPr/>
          <p:nvPr/>
        </p:nvSpPr>
        <p:spPr>
          <a:xfrm>
            <a:off x="323528" y="6451281"/>
            <a:ext cx="157908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1606.00178</a:t>
            </a:r>
            <a:endParaRPr lang="en-US" sz="1050" b="1" dirty="0"/>
          </a:p>
        </p:txBody>
      </p:sp>
      <p:cxnSp>
        <p:nvCxnSpPr>
          <p:cNvPr id="10" name="Egyenes összekötő 9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16832"/>
                <a:ext cx="6048671" cy="4536504"/>
              </a:xfrm>
              <a:blipFill rotWithShape="1">
                <a:blip r:embed="rId2"/>
                <a:stretch>
                  <a:fillRect l="-1512" t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1988840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323528" y="6451281"/>
            <a:ext cx="1579087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4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4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arXiv</a:t>
            </a:r>
            <a:r>
              <a:rPr lang="hu-HU" sz="1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1606.00178</a:t>
            </a:r>
            <a:endParaRPr lang="en-US" sz="1050" b="1" dirty="0"/>
          </a:p>
        </p:txBody>
      </p:sp>
      <p:cxnSp>
        <p:nvCxnSpPr>
          <p:cNvPr id="8" name="Egyenes összekötő 7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54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54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r>
              <a:rPr lang="hu-HU" sz="5400" baseline="44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[1]</a:t>
            </a:r>
            <a:endParaRPr lang="en-NZ" sz="54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Picture 3" descr="C:\Users\niki\AppData\Local\Microsoft\Windows\INetCache\IE\3E8BLUJN\movie_4[1].jpg">
            <a:hlinkClick r:id="rId9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16951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Enhanced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squeezing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resonance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iki\AppData\Local\Microsoft\Windows\INetCache\IE\3E8BLUJN\movie_4[1].jpg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953347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niki\AppData\Local\Microsoft\Windows\INetCache\IE\3E8BLUJN\movie_4[1].jpg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05742" y="5953346"/>
            <a:ext cx="630754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000" y="1161368"/>
            <a:ext cx="7440000" cy="558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6106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3540</TotalTime>
  <Words>1584</Words>
  <Application>Microsoft Office PowerPoint</Application>
  <PresentationFormat>Diavetítés a képernyőre (4:3 oldalarány)</PresentationFormat>
  <Paragraphs>194</Paragraphs>
  <Slides>25</Slides>
  <Notes>2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6" baseType="lpstr">
      <vt:lpstr>Hullám</vt:lpstr>
      <vt:lpstr>Manipulating the Squeezing Properties of a Degenerate Parametric Amplifier with Coherent, Time-Delayed Feedback</vt:lpstr>
      <vt:lpstr>Outline</vt:lpstr>
      <vt:lpstr>DPA dynamics &amp; squeezing</vt:lpstr>
      <vt:lpstr>DPA dynamics &amp; squeezing</vt:lpstr>
      <vt:lpstr>DPA &amp; time-delayed coherent feedback[1]</vt:lpstr>
      <vt:lpstr>DPA &amp; time-delayed coherent feedback[1]</vt:lpstr>
      <vt:lpstr>Emerging side-peaks</vt:lpstr>
      <vt:lpstr>Enhanced squeezing on resonance</vt:lpstr>
      <vt:lpstr>New setup with time-delay</vt:lpstr>
      <vt:lpstr>New setup with time-delay</vt:lpstr>
      <vt:lpstr>New setup with time-delay</vt:lpstr>
      <vt:lpstr>Effects of loss</vt:lpstr>
      <vt:lpstr>Summary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220</cp:revision>
  <dcterms:created xsi:type="dcterms:W3CDTF">2016-02-22T19:45:39Z</dcterms:created>
  <dcterms:modified xsi:type="dcterms:W3CDTF">2016-06-02T08:17:05Z</dcterms:modified>
</cp:coreProperties>
</file>